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7" r:id="rId2"/>
  </p:sldIdLst>
  <p:sldSz cx="12192000" cy="16256000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38" d="100"/>
          <a:sy n="38" d="100"/>
        </p:scale>
        <p:origin x="21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B92918-63E3-4C3D-9C82-DA13CE891F7A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76463" y="1252538"/>
            <a:ext cx="253523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10213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BE0A2A-AAC8-47B2-A53E-E7FD97F7E2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5505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7ABD-34C2-49A1-B069-D96154938C40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A2BD3-7D51-4D7B-9D2F-6B7431F96B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787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7ABD-34C2-49A1-B069-D96154938C40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A2BD3-7D51-4D7B-9D2F-6B7431F96B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159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7ABD-34C2-49A1-B069-D96154938C40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A2BD3-7D51-4D7B-9D2F-6B7431F96B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9587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7ABD-34C2-49A1-B069-D96154938C40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A2BD3-7D51-4D7B-9D2F-6B7431F96B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498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7ABD-34C2-49A1-B069-D96154938C40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A2BD3-7D51-4D7B-9D2F-6B7431F96B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6310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7ABD-34C2-49A1-B069-D96154938C40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A2BD3-7D51-4D7B-9D2F-6B7431F96B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702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7ABD-34C2-49A1-B069-D96154938C40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A2BD3-7D51-4D7B-9D2F-6B7431F96B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704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7ABD-34C2-49A1-B069-D96154938C40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A2BD3-7D51-4D7B-9D2F-6B7431F96B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7953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7ABD-34C2-49A1-B069-D96154938C40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A2BD3-7D51-4D7B-9D2F-6B7431F96B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339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7ABD-34C2-49A1-B069-D96154938C40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A2BD3-7D51-4D7B-9D2F-6B7431F96B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742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7ABD-34C2-49A1-B069-D96154938C40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A2BD3-7D51-4D7B-9D2F-6B7431F96B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998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67ABD-34C2-49A1-B069-D96154938C40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A2BD3-7D51-4D7B-9D2F-6B7431F96B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695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54F8D5EF-9AF9-4B88-BE0D-D655E8EF4D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887" y="10988993"/>
            <a:ext cx="3542121" cy="1223220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636761" y="1083535"/>
            <a:ext cx="1063214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000" b="1" dirty="0">
                <a:solidFill>
                  <a:srgbClr val="00B050"/>
                </a:solidFill>
              </a:rPr>
              <a:t>学童保育指導員募集</a:t>
            </a:r>
            <a:endParaRPr kumimoji="1" lang="en-US" altLang="ja-JP" sz="5000" b="1" dirty="0">
              <a:solidFill>
                <a:srgbClr val="00B05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376814" y="14124987"/>
            <a:ext cx="55581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/>
              <a:t>東川町地域交流センター　</a:t>
            </a:r>
            <a:r>
              <a:rPr kumimoji="1" lang="ja-JP" altLang="en-US" sz="2000" b="1" dirty="0" err="1"/>
              <a:t>ゆめりん</a:t>
            </a:r>
            <a:endParaRPr kumimoji="1" lang="en-US" altLang="ja-JP" sz="2000" b="1" dirty="0"/>
          </a:p>
          <a:p>
            <a:pPr algn="ctr"/>
            <a:r>
              <a:rPr kumimoji="1" lang="ja-JP" altLang="en-US" sz="2000" b="1" dirty="0"/>
              <a:t>☎０１６６－８２－５９００</a:t>
            </a:r>
            <a:endParaRPr kumimoji="1" lang="en-US" altLang="ja-JP" sz="2000" b="1" dirty="0"/>
          </a:p>
          <a:p>
            <a:pPr algn="ctr"/>
            <a:r>
              <a:rPr kumimoji="1" lang="ja-JP" altLang="en-US" sz="2000" b="1" dirty="0"/>
              <a:t>〒</a:t>
            </a:r>
            <a:r>
              <a:rPr kumimoji="1" lang="en-US" altLang="ja-JP" sz="2000" b="1" dirty="0"/>
              <a:t>071-1403</a:t>
            </a:r>
            <a:r>
              <a:rPr kumimoji="1" lang="ja-JP" altLang="en-US" sz="2000" b="1" dirty="0"/>
              <a:t>　東川町西３号北７番地</a:t>
            </a:r>
            <a:endParaRPr kumimoji="1" lang="en-US" altLang="ja-JP" sz="2000" b="1" dirty="0"/>
          </a:p>
          <a:p>
            <a:pPr algn="ctr"/>
            <a:r>
              <a:rPr kumimoji="1" lang="ja-JP" altLang="en-US" sz="2000" b="1" dirty="0"/>
              <a:t>（担当：大垣・岩部）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94439" y="1879815"/>
            <a:ext cx="108608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1"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kumimoji="1" lang="en-US" altLang="ja-JP" sz="2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/>
            <a:r>
              <a:rPr kumimoji="1" lang="ja-JP" altLang="en-US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学童保育センターではスタッフを募集しています。</a:t>
            </a:r>
            <a:endParaRPr kumimoji="1" lang="en-US" altLang="ja-JP" sz="2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/>
            <a:r>
              <a:rPr kumimoji="1" lang="ja-JP" altLang="en-US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子どもと一緒に楽しみながらお仕事ができますので、お気軽にお申込みください。</a:t>
            </a:r>
            <a:endParaRPr kumimoji="1" lang="en-US" altLang="ja-JP" sz="2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569948" y="4399260"/>
            <a:ext cx="9435078" cy="7068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  <a:tabLst>
                <a:tab pos="1438275" algn="ctr"/>
                <a:tab pos="2776538" algn="r"/>
              </a:tabLst>
            </a:pPr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○小学生との遊び、見守り、生活援助、指導</a:t>
            </a:r>
            <a:endParaRPr kumimoji="1"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2000"/>
              </a:lnSpc>
              <a:tabLst>
                <a:tab pos="1438275" algn="ctr"/>
                <a:tab pos="2776538" algn="r"/>
              </a:tabLst>
            </a:pPr>
            <a:endParaRPr kumimoji="1"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2000"/>
              </a:lnSpc>
              <a:tabLst>
                <a:tab pos="1438275" algn="ctr"/>
                <a:tab pos="2776538" algn="r"/>
              </a:tabLst>
            </a:pPr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①月曜日～金曜日　　　　　１３：００～１８：３０</a:t>
            </a:r>
            <a:endParaRPr kumimoji="1"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2000"/>
              </a:lnSpc>
              <a:tabLst>
                <a:tab pos="1438275" algn="ctr"/>
                <a:tab pos="2776538" algn="r"/>
              </a:tabLst>
            </a:pPr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</a:t>
            </a:r>
            <a:r>
              <a: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４～５ｈ勤務   シフト制</a:t>
            </a:r>
            <a:endParaRPr kumimoji="1"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2000"/>
              </a:lnSpc>
              <a:tabLst>
                <a:tab pos="1438275" algn="ctr"/>
                <a:tab pos="2776538" algn="r"/>
              </a:tabLst>
            </a:pPr>
            <a:endParaRPr kumimoji="1"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2000"/>
              </a:lnSpc>
              <a:tabLst>
                <a:tab pos="1438275" algn="ctr"/>
                <a:tab pos="2776538" algn="r"/>
              </a:tabLst>
            </a:pPr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②土曜日・学校長期休業日　　７：３０～１８：３０</a:t>
            </a:r>
          </a:p>
          <a:p>
            <a:pPr>
              <a:lnSpc>
                <a:spcPts val="2000"/>
              </a:lnSpc>
              <a:tabLst>
                <a:tab pos="1438275" algn="ctr"/>
                <a:tab pos="2776538" algn="r"/>
              </a:tabLst>
            </a:pPr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</a:t>
            </a:r>
            <a:r>
              <a: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６～８ｈ勤務   シフト制</a:t>
            </a:r>
          </a:p>
          <a:p>
            <a:pPr>
              <a:lnSpc>
                <a:spcPts val="2000"/>
              </a:lnSpc>
              <a:tabLst>
                <a:tab pos="1438275" algn="ctr"/>
                <a:tab pos="2776538" algn="r"/>
              </a:tabLst>
            </a:pPr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</a:t>
            </a:r>
            <a:r>
              <a: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週休２日（日・他１日）祝祭日の勤務はありません。</a:t>
            </a:r>
            <a:endParaRPr kumimoji="1"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2000"/>
              </a:lnSpc>
              <a:tabLst>
                <a:tab pos="1438275" algn="ctr"/>
                <a:tab pos="2776538" algn="r"/>
              </a:tabLst>
            </a:pPr>
            <a:endParaRPr kumimoji="1"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2000"/>
              </a:lnSpc>
              <a:tabLst>
                <a:tab pos="1438275" algn="ctr"/>
                <a:tab pos="2776538" algn="r"/>
              </a:tabLst>
            </a:pPr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若干名</a:t>
            </a:r>
            <a:endParaRPr kumimoji="1"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2000"/>
              </a:lnSpc>
              <a:tabLst>
                <a:tab pos="1438275" algn="ctr"/>
                <a:tab pos="2776538" algn="r"/>
              </a:tabLst>
            </a:pPr>
            <a:endParaRPr kumimoji="1" lang="en-US" altLang="zh-TW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2000"/>
              </a:lnSpc>
              <a:tabLst>
                <a:tab pos="1438275" algn="ctr"/>
                <a:tab pos="2776538" algn="r"/>
              </a:tabLst>
            </a:pPr>
            <a:r>
              <a:rPr kumimoji="1" lang="zh-TW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時給　１，０</a:t>
            </a:r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７</a:t>
            </a:r>
            <a:r>
              <a:rPr kumimoji="1" lang="zh-TW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０円</a:t>
            </a:r>
            <a:endParaRPr kumimoji="1"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2000"/>
              </a:lnSpc>
              <a:tabLst>
                <a:tab pos="1438275" algn="ctr"/>
                <a:tab pos="2776538" algn="r"/>
              </a:tabLst>
            </a:pPr>
            <a:endParaRPr kumimoji="1"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2000"/>
              </a:lnSpc>
              <a:tabLst>
                <a:tab pos="1438275" algn="ctr"/>
                <a:tab pos="2776538" algn="r"/>
              </a:tabLst>
            </a:pPr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○未経験者可。子どもが好きな方で、教育的な配慮ができる方</a:t>
            </a:r>
          </a:p>
          <a:p>
            <a:pPr>
              <a:lnSpc>
                <a:spcPts val="2000"/>
              </a:lnSpc>
              <a:tabLst>
                <a:tab pos="1438275" algn="ctr"/>
                <a:tab pos="2776538" algn="r"/>
              </a:tabLst>
            </a:pPr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</a:t>
            </a:r>
            <a:r>
              <a: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教員免許、保育士免許、放課後児童支援員資格があれば尚可</a:t>
            </a:r>
            <a:endParaRPr kumimoji="1"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2000"/>
              </a:lnSpc>
              <a:tabLst>
                <a:tab pos="1438275" algn="ctr"/>
                <a:tab pos="2776538" algn="r"/>
              </a:tabLst>
            </a:pPr>
            <a:endParaRPr kumimoji="1"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2000"/>
              </a:lnSpc>
              <a:tabLst>
                <a:tab pos="1438275" algn="ctr"/>
                <a:tab pos="2776538" algn="r"/>
              </a:tabLst>
            </a:pPr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○各社会保険等あり、賞与１．５か月分、有休</a:t>
            </a:r>
            <a:endParaRPr kumimoji="1"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2000"/>
              </a:lnSpc>
              <a:tabLst>
                <a:tab pos="1438275" algn="ctr"/>
                <a:tab pos="2776538" algn="r"/>
              </a:tabLst>
            </a:pPr>
            <a:endParaRPr kumimoji="1"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2000"/>
              </a:lnSpc>
              <a:tabLst>
                <a:tab pos="1438275" algn="ctr"/>
                <a:tab pos="2776538" algn="r"/>
              </a:tabLst>
            </a:pPr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採用日～翌年３月３１日　（１年ごと更新）</a:t>
            </a:r>
            <a:endParaRPr kumimoji="1"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2000"/>
              </a:lnSpc>
              <a:tabLst>
                <a:tab pos="1438275" algn="ctr"/>
                <a:tab pos="2776538" algn="r"/>
              </a:tabLst>
            </a:pPr>
            <a:endParaRPr kumimoji="1"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2000"/>
              </a:lnSpc>
              <a:tabLst>
                <a:tab pos="1438275" algn="ctr"/>
                <a:tab pos="2776538" algn="r"/>
              </a:tabLst>
            </a:pPr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随時募集しています。</a:t>
            </a:r>
            <a:endParaRPr kumimoji="1"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2000"/>
              </a:lnSpc>
              <a:tabLst>
                <a:tab pos="1438275" algn="ctr"/>
                <a:tab pos="2776538" algn="r"/>
              </a:tabLst>
            </a:pPr>
            <a:endParaRPr kumimoji="1" lang="en-US" altLang="zh-TW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2000"/>
              </a:lnSpc>
              <a:tabLst>
                <a:tab pos="1438275" algn="ctr"/>
                <a:tab pos="2776538" algn="r"/>
              </a:tabLst>
            </a:pPr>
            <a:r>
              <a: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電話連絡の上、履歴書を送付またはご持参ください。</a:t>
            </a:r>
            <a:endParaRPr kumimoji="1"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2000"/>
              </a:lnSpc>
              <a:tabLst>
                <a:tab pos="1438275" algn="ctr"/>
                <a:tab pos="2776538" algn="r"/>
              </a:tabLst>
            </a:pPr>
            <a:endParaRPr kumimoji="1"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2000"/>
              </a:lnSpc>
              <a:tabLst>
                <a:tab pos="1438275" algn="ctr"/>
                <a:tab pos="2776538" algn="r"/>
              </a:tabLst>
            </a:pPr>
            <a:r>
              <a:rPr kumimoji="1"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資格をお持ちの方は、資格証明書の写しも同様</a:t>
            </a:r>
            <a:endParaRPr kumimoji="1"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000"/>
              </a:lnSpc>
              <a:tabLst>
                <a:tab pos="1438275" algn="ctr"/>
                <a:tab pos="2776538" algn="r"/>
              </a:tabLst>
            </a:pPr>
            <a:endParaRPr kumimoji="1"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tabLst>
                <a:tab pos="1438275" algn="ctr"/>
                <a:tab pos="2776538" algn="r"/>
              </a:tabLst>
            </a:pPr>
            <a:endParaRPr kumimoji="1"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828991" y="13380130"/>
            <a:ext cx="4534017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/>
              <a:t>＼応募・お問合せ先／</a:t>
            </a: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C7840184-98E5-4757-9D51-1E887126E3E5}"/>
              </a:ext>
            </a:extLst>
          </p:cNvPr>
          <p:cNvCxnSpPr>
            <a:cxnSpLocks/>
          </p:cNvCxnSpPr>
          <p:nvPr/>
        </p:nvCxnSpPr>
        <p:spPr>
          <a:xfrm>
            <a:off x="665602" y="1852436"/>
            <a:ext cx="10632141" cy="45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E113587-0275-47D4-A480-9DDC77CB60A6}"/>
              </a:ext>
            </a:extLst>
          </p:cNvPr>
          <p:cNvSpPr/>
          <p:nvPr/>
        </p:nvSpPr>
        <p:spPr>
          <a:xfrm>
            <a:off x="550528" y="4101680"/>
            <a:ext cx="11210690" cy="8788341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B22C810A-85F8-4C72-BC3C-6ABB6074E0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3008" y="319838"/>
            <a:ext cx="3565550" cy="868980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5A170D48-AC34-4926-957E-4D36192167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3213" y="13596854"/>
            <a:ext cx="1955839" cy="1987989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9BA62CD6-EB8E-4EDA-9FC0-0FFE4C0E57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52947" y="13899500"/>
            <a:ext cx="2294967" cy="1707630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4CE9820-A611-46AB-94A3-AE94BF0A4C7F}"/>
              </a:ext>
            </a:extLst>
          </p:cNvPr>
          <p:cNvSpPr txBox="1"/>
          <p:nvPr/>
        </p:nvSpPr>
        <p:spPr>
          <a:xfrm>
            <a:off x="251168" y="448185"/>
            <a:ext cx="584483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en-US" altLang="ja-JP" sz="3400" b="1" dirty="0"/>
              <a:t>【</a:t>
            </a:r>
            <a:r>
              <a:rPr kumimoji="1" lang="ja-JP" altLang="en-US" sz="3400" b="1" dirty="0"/>
              <a:t>東川町</a:t>
            </a:r>
            <a:r>
              <a:rPr kumimoji="1" lang="ja-JP" altLang="en-US" sz="3400" b="1" spc="-150" dirty="0"/>
              <a:t>学童保育センター</a:t>
            </a:r>
            <a:r>
              <a:rPr kumimoji="1" lang="en-US" altLang="ja-JP" sz="3400" b="1" dirty="0"/>
              <a:t>】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BA3ACAB-2BBB-44D6-9DCF-5B39FD558F33}"/>
              </a:ext>
            </a:extLst>
          </p:cNvPr>
          <p:cNvSpPr txBox="1"/>
          <p:nvPr/>
        </p:nvSpPr>
        <p:spPr>
          <a:xfrm>
            <a:off x="636761" y="4399260"/>
            <a:ext cx="1904532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・業務内容</a:t>
            </a:r>
            <a:endParaRPr kumimoji="1"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000"/>
              </a:lnSpc>
            </a:pPr>
            <a:endParaRPr kumimoji="1"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・勤務時間</a:t>
            </a:r>
            <a:r>
              <a:rPr kumimoji="1"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  </a:t>
            </a:r>
          </a:p>
          <a:p>
            <a:pPr>
              <a:lnSpc>
                <a:spcPts val="2000"/>
              </a:lnSpc>
            </a:pPr>
            <a:endParaRPr kumimoji="1"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000"/>
              </a:lnSpc>
            </a:pPr>
            <a:endParaRPr kumimoji="1"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000"/>
              </a:lnSpc>
            </a:pPr>
            <a:endParaRPr kumimoji="1"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000"/>
              </a:lnSpc>
            </a:pPr>
            <a:endParaRPr kumimoji="1"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kumimoji="1"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000"/>
              </a:lnSpc>
            </a:pPr>
            <a:endParaRPr kumimoji="1" lang="en-US" altLang="ja-JP" sz="2000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・募集人数</a:t>
            </a:r>
            <a:r>
              <a:rPr kumimoji="1" lang="en-US" altLang="ja-JP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  </a:t>
            </a:r>
            <a:r>
              <a:rPr kumimoji="1" lang="ja-JP" altLang="en-US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</a:t>
            </a:r>
            <a:endParaRPr kumimoji="1"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kumimoji="1"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・給　  　与</a:t>
            </a:r>
            <a:r>
              <a:rPr kumimoji="1"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</a:t>
            </a:r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endParaRPr kumimoji="1"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kumimoji="1"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・資　  　格</a:t>
            </a:r>
            <a:endParaRPr kumimoji="1"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kumimoji="1"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000"/>
              </a:lnSpc>
            </a:pPr>
            <a:endParaRPr kumimoji="1"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・待　  　遇　  </a:t>
            </a:r>
            <a:endParaRPr kumimoji="1"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>
              <a:lnSpc>
                <a:spcPts val="2000"/>
              </a:lnSpc>
            </a:pPr>
            <a:endParaRPr kumimoji="1"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・雇用期間</a:t>
            </a:r>
            <a:r>
              <a:rPr kumimoji="1"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 </a:t>
            </a:r>
          </a:p>
          <a:p>
            <a:pPr>
              <a:lnSpc>
                <a:spcPts val="2000"/>
              </a:lnSpc>
            </a:pPr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kumimoji="1"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・応募期限</a:t>
            </a:r>
            <a:r>
              <a:rPr kumimoji="1"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475F050-CFB3-C431-8DC6-40A4DE46D4A6}"/>
              </a:ext>
            </a:extLst>
          </p:cNvPr>
          <p:cNvSpPr txBox="1"/>
          <p:nvPr/>
        </p:nvSpPr>
        <p:spPr>
          <a:xfrm>
            <a:off x="767202" y="3411229"/>
            <a:ext cx="7179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★学童保育指導員（会計年度任用職員）</a:t>
            </a:r>
          </a:p>
        </p:txBody>
      </p:sp>
    </p:spTree>
    <p:extLst>
      <p:ext uri="{BB962C8B-B14F-4D97-AF65-F5344CB8AC3E}">
        <p14:creationId xmlns:p14="http://schemas.microsoft.com/office/powerpoint/2010/main" val="2541273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902</TotalTime>
  <Words>267</Words>
  <Application>Microsoft Office PowerPoint</Application>
  <PresentationFormat>ユーザー設定</PresentationFormat>
  <Paragraphs>57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BIZ UDゴシック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渡辺翔太</dc:creator>
  <cp:lastModifiedBy>大垣秀彦</cp:lastModifiedBy>
  <cp:revision>83</cp:revision>
  <cp:lastPrinted>2023-10-25T03:04:35Z</cp:lastPrinted>
  <dcterms:created xsi:type="dcterms:W3CDTF">2023-02-13T03:00:27Z</dcterms:created>
  <dcterms:modified xsi:type="dcterms:W3CDTF">2024-05-21T04:07:55Z</dcterms:modified>
</cp:coreProperties>
</file>